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8229600" cx="14630400"/>
  <p:notesSz cx="8229600" cy="14630400"/>
  <p:embeddedFontLst>
    <p:embeddedFont>
      <p:font typeface="DM Sans Medium"/>
      <p:regular r:id="rId19"/>
      <p:bold r:id="rId20"/>
      <p:italic r:id="rId21"/>
      <p:boldItalic r:id="rId22"/>
    </p:embeddedFont>
    <p:embeddedFont>
      <p:font typeface="Inter"/>
      <p:regular r:id="rId23"/>
      <p:bold r:id="rId24"/>
      <p:italic r:id="rId25"/>
      <p:boldItalic r:id="rId26"/>
    </p:embeddedFont>
    <p:embeddedFont>
      <p:font typeface="DM Sans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hgZw22150nrGc+KcCekKRR2nQs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2121F1-8F44-4203-BB03-56C5AFB1BEBA}">
  <a:tblStyle styleId="{E02121F1-8F44-4203-BB03-56C5AFB1BE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bold.fntdata"/><Relationship Id="rId22" Type="http://schemas.openxmlformats.org/officeDocument/2006/relationships/font" Target="fonts/DMSansMedium-boldItalic.fntdata"/><Relationship Id="rId21" Type="http://schemas.openxmlformats.org/officeDocument/2006/relationships/font" Target="fonts/DMSansMedium-italic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28" Type="http://schemas.openxmlformats.org/officeDocument/2006/relationships/font" Target="fonts/DMSansLight-bold.fntdata"/><Relationship Id="rId27" Type="http://schemas.openxmlformats.org/officeDocument/2006/relationships/font" Target="fonts/DMSans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DMSans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DMSans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471f311a7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a471f311a7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577786e04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577786e04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46afc4617_0_13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46afc4617_0_1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0f31ed904_1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0f31ed904_1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" name="Google Shape;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" name="Google Shape;1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unsungscience.com/index.php/2021/12/03/how-apple-and-microsoft-built-the-seeing-eye-phone/?utm_source=chatgpt.com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Xdvc8DHPg7rXV_Euaguwg2ENARKtjD6D/view" TargetMode="External"/><Relationship Id="rId10" Type="http://schemas.openxmlformats.org/officeDocument/2006/relationships/image" Target="../media/image25.jpg"/><Relationship Id="rId13" Type="http://schemas.openxmlformats.org/officeDocument/2006/relationships/hyperlink" Target="http://drive.google.com/file/d/15eDz90k4gU5sgDxjy87-BWkj5t8MF7jK/view" TargetMode="External"/><Relationship Id="rId1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eoczoDPicvKUMb7sBgxWTvWfiTtkHMNj/view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://drive.google.com/file/d/14IoAqD-oGMyi4tpCPIwhtm0yGHm4DpH1/view" TargetMode="External"/><Relationship Id="rId15" Type="http://schemas.openxmlformats.org/officeDocument/2006/relationships/hyperlink" Target="http://drive.google.com/file/d/1XnI5dblemrJZCujB4PtJ8mqeeWRedaT3/view" TargetMode="External"/><Relationship Id="rId14" Type="http://schemas.openxmlformats.org/officeDocument/2006/relationships/image" Target="../media/image20.jpg"/><Relationship Id="rId17" Type="http://schemas.openxmlformats.org/officeDocument/2006/relationships/hyperlink" Target="http://drive.google.com/file/d/1lspcIV6CmBIjg3bNGCFyuxMFTiXWjepC/view" TargetMode="External"/><Relationship Id="rId16" Type="http://schemas.openxmlformats.org/officeDocument/2006/relationships/image" Target="../media/image24.jpg"/><Relationship Id="rId5" Type="http://schemas.openxmlformats.org/officeDocument/2006/relationships/hyperlink" Target="http://drive.google.com/file/d/1P6uZ672CLliJxg2heFo3tOBSEZuz5twe/view" TargetMode="External"/><Relationship Id="rId6" Type="http://schemas.openxmlformats.org/officeDocument/2006/relationships/image" Target="../media/image27.jpg"/><Relationship Id="rId18" Type="http://schemas.openxmlformats.org/officeDocument/2006/relationships/image" Target="../media/image23.jpg"/><Relationship Id="rId7" Type="http://schemas.openxmlformats.org/officeDocument/2006/relationships/hyperlink" Target="http://drive.google.com/file/d/19zWE4XU3E89UFexYznpXMqgBKRJKxnpm/view" TargetMode="External"/><Relationship Id="rId8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790" y="1971498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CellSay – Asistente móvil para personas con discapacidad visual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Integrantes:</a:t>
            </a: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Harry Ruiz </a:t>
            </a:r>
            <a:endParaRPr sz="1750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Joel Matamala</a:t>
            </a:r>
            <a:endParaRPr sz="1750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Fernando Arevalo</a:t>
            </a:r>
            <a:endParaRPr sz="1750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Bruno Zamorano</a:t>
            </a:r>
            <a:endParaRPr sz="1750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Josue Choque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526299" y="739935"/>
            <a:ext cx="4651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850"/>
              <a:buFont typeface="DM Sans Medium"/>
              <a:buNone/>
            </a:pPr>
            <a:r>
              <a:rPr lang="en-US" sz="28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Modelo de Negocio Canvas</a:t>
            </a:r>
            <a:endParaRPr sz="2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5854495" y="1194755"/>
            <a:ext cx="3026100" cy="4969500"/>
          </a:xfrm>
          <a:prstGeom prst="roundRect">
            <a:avLst>
              <a:gd fmla="val 1270" name="adj"/>
            </a:avLst>
          </a:prstGeom>
          <a:solidFill>
            <a:srgbClr val="2D3133"/>
          </a:solidFill>
          <a:ln cap="flat" cmpd="sng" w="159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950" lIns="95950" spcFirstLastPara="1" rIns="95950" wrap="square" tIns="47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6132864" y="1428134"/>
            <a:ext cx="20226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28"/>
              <a:buFont typeface="DM Sans Medium"/>
              <a:buNone/>
            </a:pPr>
            <a:r>
              <a:rPr lang="en-US" sz="1427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Propuesta de Valor</a:t>
            </a:r>
            <a:endParaRPr sz="14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5987472" y="2568740"/>
            <a:ext cx="27822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155"/>
              <a:buFont typeface="Inter"/>
              <a:buNone/>
            </a:pPr>
            <a:r>
              <a:rPr lang="en-US" sz="1154">
                <a:solidFill>
                  <a:schemeClr val="lt1"/>
                </a:solidFill>
              </a:rPr>
              <a:t>Autonomía y seguridad para personas con discapacidad visual mediante una aplicación accesible que </a:t>
            </a:r>
            <a:r>
              <a:rPr b="1" lang="en-US" sz="1154">
                <a:solidFill>
                  <a:schemeClr val="lt1"/>
                </a:solidFill>
              </a:rPr>
              <a:t>identifica dinero, lee texto, detecta objetos y comunica información por voz, incluso sin Internet</a:t>
            </a:r>
            <a:r>
              <a:rPr lang="en-US" sz="1154">
                <a:solidFill>
                  <a:schemeClr val="lt1"/>
                </a:solidFill>
              </a:rPr>
              <a:t>.</a:t>
            </a:r>
            <a:endParaRPr sz="115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11969879" y="1194755"/>
            <a:ext cx="2548800" cy="4969500"/>
          </a:xfrm>
          <a:prstGeom prst="roundRect">
            <a:avLst>
              <a:gd fmla="val 1270" name="adj"/>
            </a:avLst>
          </a:prstGeom>
          <a:solidFill>
            <a:srgbClr val="2D3133"/>
          </a:solidFill>
          <a:ln cap="flat" cmpd="sng" w="159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950" lIns="95950" spcFirstLastPara="1" rIns="95950" wrap="square" tIns="47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12069782" y="1523330"/>
            <a:ext cx="2128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28"/>
              <a:buFont typeface="DM Sans Medium"/>
              <a:buNone/>
            </a:pPr>
            <a:r>
              <a:rPr lang="en-US" sz="1427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Segmentos de Clientes</a:t>
            </a:r>
            <a:endParaRPr sz="14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5022572" y="6164425"/>
            <a:ext cx="9495300" cy="2065200"/>
          </a:xfrm>
          <a:prstGeom prst="roundRect">
            <a:avLst>
              <a:gd fmla="val 1982" name="adj"/>
            </a:avLst>
          </a:prstGeom>
          <a:solidFill>
            <a:srgbClr val="2D3133"/>
          </a:solidFill>
          <a:ln cap="flat" cmpd="sng" w="159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950" lIns="95950" spcFirstLastPara="1" rIns="95950" wrap="square" tIns="47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7285945" y="6204085"/>
            <a:ext cx="2190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69"/>
              <a:buFont typeface="DM Sans Medium"/>
              <a:buNone/>
            </a:pPr>
            <a:r>
              <a:rPr lang="en-US" sz="1469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Fuentes de Ingresos</a:t>
            </a:r>
            <a:endParaRPr sz="14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238475" y="1194755"/>
            <a:ext cx="2548800" cy="4969500"/>
          </a:xfrm>
          <a:prstGeom prst="roundRect">
            <a:avLst>
              <a:gd fmla="val 1270" name="adj"/>
            </a:avLst>
          </a:prstGeom>
          <a:solidFill>
            <a:srgbClr val="2D3133"/>
          </a:solidFill>
          <a:ln cap="flat" cmpd="sng" w="159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950" lIns="95950" spcFirstLastPara="1" rIns="95950" wrap="square" tIns="47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287453" y="1467036"/>
            <a:ext cx="1421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28"/>
              <a:buFont typeface="DM Sans Medium"/>
              <a:buNone/>
            </a:pPr>
            <a:r>
              <a:rPr lang="en-US" sz="1427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Socios Clave</a:t>
            </a:r>
            <a:endParaRPr sz="14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238475" y="6164450"/>
            <a:ext cx="4784100" cy="2065200"/>
          </a:xfrm>
          <a:prstGeom prst="roundRect">
            <a:avLst>
              <a:gd fmla="val 1270" name="adj"/>
            </a:avLst>
          </a:prstGeom>
          <a:solidFill>
            <a:srgbClr val="2D3133"/>
          </a:solidFill>
          <a:ln cap="flat" cmpd="sng" w="159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950" lIns="95950" spcFirstLastPara="1" rIns="95950" wrap="square" tIns="47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349895" y="6367055"/>
            <a:ext cx="2009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69"/>
              <a:buFont typeface="DM Sans Medium"/>
              <a:buNone/>
            </a:pPr>
            <a:r>
              <a:rPr lang="en-US" sz="1469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Estructura de Costos</a:t>
            </a:r>
            <a:endParaRPr sz="14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2787153" y="1194725"/>
            <a:ext cx="3078300" cy="2499900"/>
          </a:xfrm>
          <a:prstGeom prst="roundRect">
            <a:avLst>
              <a:gd fmla="val 1270" name="adj"/>
            </a:avLst>
          </a:prstGeom>
          <a:solidFill>
            <a:srgbClr val="2D3133"/>
          </a:solidFill>
          <a:ln cap="flat" cmpd="sng" w="159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950" lIns="95950" spcFirstLastPara="1" rIns="95950" wrap="square" tIns="47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2787153" y="3694526"/>
            <a:ext cx="3078300" cy="2469900"/>
          </a:xfrm>
          <a:prstGeom prst="roundRect">
            <a:avLst>
              <a:gd fmla="val 1270" name="adj"/>
            </a:avLst>
          </a:prstGeom>
          <a:solidFill>
            <a:srgbClr val="2D3133"/>
          </a:solidFill>
          <a:ln cap="flat" cmpd="sng" w="159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950" lIns="95950" spcFirstLastPara="1" rIns="95950" wrap="square" tIns="47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8891564" y="1194740"/>
            <a:ext cx="3078300" cy="2499900"/>
          </a:xfrm>
          <a:prstGeom prst="roundRect">
            <a:avLst>
              <a:gd fmla="val 1270" name="adj"/>
            </a:avLst>
          </a:prstGeom>
          <a:solidFill>
            <a:srgbClr val="2D3133"/>
          </a:solidFill>
          <a:ln cap="flat" cmpd="sng" w="159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950" lIns="95950" spcFirstLastPara="1" rIns="95950" wrap="square" tIns="47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8891564" y="3694571"/>
            <a:ext cx="3078300" cy="2469900"/>
          </a:xfrm>
          <a:prstGeom prst="roundRect">
            <a:avLst>
              <a:gd fmla="val 1270" name="adj"/>
            </a:avLst>
          </a:prstGeom>
          <a:solidFill>
            <a:srgbClr val="2D3133"/>
          </a:solidFill>
          <a:ln cap="flat" cmpd="sng" w="1597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7950" lIns="95950" spcFirstLastPara="1" rIns="95950" wrap="square" tIns="47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2905957" y="1428113"/>
            <a:ext cx="16395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28"/>
              <a:buFont typeface="DM Sans Medium"/>
              <a:buNone/>
            </a:pPr>
            <a:r>
              <a:rPr lang="en-US" sz="1427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Actividades Claves</a:t>
            </a:r>
            <a:endParaRPr sz="14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2983507" y="3929986"/>
            <a:ext cx="1687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69"/>
              <a:buFont typeface="DM Sans Medium"/>
              <a:buNone/>
            </a:pPr>
            <a:r>
              <a:rPr lang="en-US" sz="1469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Recursos Claves</a:t>
            </a:r>
            <a:endParaRPr sz="14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9192702" y="1408113"/>
            <a:ext cx="2227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28"/>
              <a:buFont typeface="DM Sans Medium"/>
              <a:buNone/>
            </a:pPr>
            <a:r>
              <a:rPr lang="en-US" sz="1427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Relaciones con el Cliente</a:t>
            </a:r>
            <a:endParaRPr sz="14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9056954" y="3929986"/>
            <a:ext cx="1687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69"/>
              <a:buFont typeface="DM Sans Medium"/>
              <a:buNone/>
            </a:pPr>
            <a:r>
              <a:rPr lang="en-US" sz="1469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Canales</a:t>
            </a:r>
            <a:endParaRPr sz="14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12091661" y="2092096"/>
            <a:ext cx="2292600" cy="3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5950" lIns="95950" spcFirstLastPara="1" rIns="95950" wrap="square" tIns="95950">
            <a:noAutofit/>
          </a:bodyPr>
          <a:lstStyle/>
          <a:p>
            <a:pPr indent="-306594" lvl="0" marL="47988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Personas con discapacidad visual total o parcial</a:t>
            </a:r>
            <a:endParaRPr sz="1049">
              <a:solidFill>
                <a:schemeClr val="lt1"/>
              </a:solidFill>
            </a:endParaRPr>
          </a:p>
          <a:p>
            <a:pPr indent="0" lvl="0" marL="47988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9">
              <a:solidFill>
                <a:schemeClr val="lt1"/>
              </a:solidFill>
            </a:endParaRPr>
          </a:p>
          <a:p>
            <a:pPr indent="-306594" lvl="0" marL="47988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Adultos mayores con baja visión</a:t>
            </a:r>
            <a:endParaRPr sz="1049">
              <a:solidFill>
                <a:schemeClr val="lt1"/>
              </a:solidFill>
            </a:endParaRPr>
          </a:p>
          <a:p>
            <a:pPr indent="0" lvl="0" marL="47988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9">
              <a:solidFill>
                <a:schemeClr val="lt1"/>
              </a:solidFill>
            </a:endParaRPr>
          </a:p>
          <a:p>
            <a:pPr indent="-306594" lvl="0" marL="47988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Centros de rehabilitación visual</a:t>
            </a:r>
            <a:br>
              <a:rPr lang="en-US" sz="1049">
                <a:solidFill>
                  <a:schemeClr val="lt1"/>
                </a:solidFill>
              </a:rPr>
            </a:br>
            <a:endParaRPr sz="1049">
              <a:solidFill>
                <a:schemeClr val="lt1"/>
              </a:solidFill>
            </a:endParaRPr>
          </a:p>
          <a:p>
            <a:pPr indent="-306594" lvl="0" marL="47988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Fundaciones y asociaciones de apoyo a la discapacidad</a:t>
            </a:r>
            <a:br>
              <a:rPr lang="en-US" sz="1049">
                <a:solidFill>
                  <a:schemeClr val="lt1"/>
                </a:solidFill>
              </a:rPr>
            </a:br>
            <a:endParaRPr sz="1049">
              <a:solidFill>
                <a:schemeClr val="lt1"/>
              </a:solidFill>
            </a:endParaRPr>
          </a:p>
          <a:p>
            <a:pPr indent="-306594" lvl="0" marL="47988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Instituciones educacionales de educación diferencial</a:t>
            </a:r>
            <a:br>
              <a:rPr lang="en-US" sz="1049">
                <a:solidFill>
                  <a:schemeClr val="lt1"/>
                </a:solidFill>
              </a:rPr>
            </a:br>
            <a:endParaRPr sz="1049">
              <a:solidFill>
                <a:schemeClr val="lt1"/>
              </a:solidFill>
            </a:endParaRPr>
          </a:p>
          <a:p>
            <a:pPr indent="-306594" lvl="0" marL="47988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Familias y cuidadores</a:t>
            </a:r>
            <a:endParaRPr sz="1049">
              <a:solidFill>
                <a:schemeClr val="lt1"/>
              </a:solidFill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9043969" y="1829523"/>
            <a:ext cx="27822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5950" lIns="95950" spcFirstLastPara="1" rIns="95950" wrap="square" tIns="95950">
            <a:noAutofit/>
          </a:bodyPr>
          <a:lstStyle/>
          <a:p>
            <a:pPr indent="-126636" lvl="0" marL="35991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Asistencia y soporte accesible</a:t>
            </a:r>
            <a:br>
              <a:rPr lang="en-US" sz="1049">
                <a:solidFill>
                  <a:schemeClr val="lt1"/>
                </a:solidFill>
              </a:rPr>
            </a:br>
            <a:endParaRPr sz="1049">
              <a:solidFill>
                <a:schemeClr val="lt1"/>
              </a:solidFill>
            </a:endParaRPr>
          </a:p>
          <a:p>
            <a:pPr indent="-126636" lvl="0" marL="35991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Tutoriales hablados y guía por voz</a:t>
            </a:r>
            <a:br>
              <a:rPr lang="en-US" sz="1049">
                <a:solidFill>
                  <a:schemeClr val="lt1"/>
                </a:solidFill>
              </a:rPr>
            </a:br>
            <a:endParaRPr sz="1049">
              <a:solidFill>
                <a:schemeClr val="lt1"/>
              </a:solidFill>
            </a:endParaRPr>
          </a:p>
          <a:p>
            <a:pPr indent="-126636" lvl="0" marL="35991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Comunidad de usuarios para retroalimentación y mejoras</a:t>
            </a:r>
            <a:br>
              <a:rPr lang="en-US" sz="1049">
                <a:solidFill>
                  <a:schemeClr val="lt1"/>
                </a:solidFill>
              </a:rPr>
            </a:br>
            <a:endParaRPr sz="1049">
              <a:solidFill>
                <a:schemeClr val="lt1"/>
              </a:solidFill>
            </a:endParaRPr>
          </a:p>
          <a:p>
            <a:pPr indent="-126636" lvl="0" marL="35991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●"/>
            </a:pPr>
            <a:r>
              <a:rPr lang="en-US" sz="1049">
                <a:solidFill>
                  <a:schemeClr val="lt1"/>
                </a:solidFill>
              </a:rPr>
              <a:t>Alianzas con organizaciones para apoyo social</a:t>
            </a:r>
            <a:endParaRPr sz="1049">
              <a:solidFill>
                <a:schemeClr val="lt1"/>
              </a:solidFill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9015445" y="4254291"/>
            <a:ext cx="27843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5950" lIns="95950" spcFirstLastPara="1" rIns="95950" wrap="square" tIns="9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Play Store (tienda de aplicaciones)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Fundaciones y centros de discapacidad visual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Municipalidades / SENADIS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Redes sociales y grupos de accesibilidad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">
                <a:solidFill>
                  <a:schemeClr val="lt1"/>
                </a:solidFill>
              </a:rPr>
              <a:t>Charlas educativas y ferias tecnológicas</a:t>
            </a:r>
            <a:endParaRPr sz="944">
              <a:solidFill>
                <a:schemeClr val="lt1"/>
              </a:solidFill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2863920" y="1742539"/>
            <a:ext cx="29091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5950" lIns="95950" spcFirstLastPara="1" rIns="95950" wrap="square" tIns="9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Desarrollo y actualización de software móvil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Entrenamiento continuo de modelos de IA (YOLO, OCR)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Diseño de experiencia accesible (UI + UX + voz)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Investigación en accesibilidad digital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Pruebas en terreno con usuarios reales</a:t>
            </a: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4">
              <a:solidFill>
                <a:schemeClr val="lt1"/>
              </a:solidFill>
            </a:endParaRPr>
          </a:p>
        </p:txBody>
      </p:sp>
      <p:sp>
        <p:nvSpPr>
          <p:cNvPr id="228" name="Google Shape;228;p9"/>
          <p:cNvSpPr txBox="1"/>
          <p:nvPr/>
        </p:nvSpPr>
        <p:spPr>
          <a:xfrm>
            <a:off x="349026" y="1796916"/>
            <a:ext cx="2316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5950" lIns="95950" spcFirstLastPara="1" rIns="95950" wrap="square" tIns="9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9">
                <a:solidFill>
                  <a:schemeClr val="lt1"/>
                </a:solidFill>
              </a:rPr>
              <a:t>Roboflow / Ultralytics (entrenamiento de modelos)</a:t>
            </a:r>
            <a:br>
              <a:rPr lang="en-US" sz="1259">
                <a:solidFill>
                  <a:schemeClr val="lt1"/>
                </a:solidFill>
              </a:rPr>
            </a:br>
            <a:endParaRPr sz="1259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9">
                <a:solidFill>
                  <a:schemeClr val="lt1"/>
                </a:solidFill>
              </a:rPr>
              <a:t>Google ML Kit / Text-to-Speech</a:t>
            </a:r>
            <a:br>
              <a:rPr lang="en-US" sz="1259">
                <a:solidFill>
                  <a:schemeClr val="lt1"/>
                </a:solidFill>
              </a:rPr>
            </a:br>
            <a:endParaRPr sz="1259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9">
                <a:solidFill>
                  <a:schemeClr val="lt1"/>
                </a:solidFill>
              </a:rPr>
              <a:t>Universidades y centros de investigación</a:t>
            </a:r>
            <a:br>
              <a:rPr lang="en-US" sz="1259">
                <a:solidFill>
                  <a:schemeClr val="lt1"/>
                </a:solidFill>
              </a:rPr>
            </a:br>
            <a:endParaRPr sz="1259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9">
                <a:solidFill>
                  <a:schemeClr val="lt1"/>
                </a:solidFill>
              </a:rPr>
              <a:t>Fundaciones de discapacidad visual</a:t>
            </a:r>
            <a:br>
              <a:rPr lang="en-US" sz="1259">
                <a:solidFill>
                  <a:schemeClr val="lt1"/>
                </a:solidFill>
              </a:rPr>
            </a:br>
            <a:endParaRPr sz="1259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9">
                <a:solidFill>
                  <a:schemeClr val="lt1"/>
                </a:solidFill>
              </a:rPr>
              <a:t>Organizaciones de accesibilidad tecnológica</a:t>
            </a:r>
            <a:br>
              <a:rPr lang="en-US" sz="1259">
                <a:solidFill>
                  <a:schemeClr val="lt1"/>
                </a:solidFill>
              </a:rPr>
            </a:br>
            <a:endParaRPr sz="1259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9">
                <a:solidFill>
                  <a:schemeClr val="lt1"/>
                </a:solidFill>
              </a:rPr>
              <a:t>Municipalidades / instituciones públicas de inclusión</a:t>
            </a:r>
            <a:endParaRPr sz="1259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39">
              <a:solidFill>
                <a:schemeClr val="lt1"/>
              </a:solidFill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2817435" y="4221684"/>
            <a:ext cx="30261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5950" lIns="95950" spcFirstLastPara="1" rIns="95950" wrap="square" tIns="9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Propiedad intelectual de modelos de detección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Equipo de desarrollo / IA / accesibilidad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Plataforma tecnológica (app + modelos entrenados)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Dataset propio de billetes CLP y señales en español</a:t>
            </a:r>
            <a:br>
              <a:rPr lang="en-US" sz="944">
                <a:solidFill>
                  <a:schemeClr val="lt1"/>
                </a:solidFill>
              </a:rPr>
            </a:b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44">
                <a:solidFill>
                  <a:schemeClr val="lt1"/>
                </a:solidFill>
              </a:rPr>
              <a:t>Reconocimiento y validación de usuarios reales</a:t>
            </a:r>
            <a:endParaRPr sz="9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9">
              <a:solidFill>
                <a:schemeClr val="lt1"/>
              </a:solidFill>
            </a:endParaRPr>
          </a:p>
        </p:txBody>
      </p:sp>
      <p:sp>
        <p:nvSpPr>
          <p:cNvPr id="230" name="Google Shape;230;p9"/>
          <p:cNvSpPr txBox="1"/>
          <p:nvPr/>
        </p:nvSpPr>
        <p:spPr>
          <a:xfrm>
            <a:off x="336391" y="6630371"/>
            <a:ext cx="67545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075" lIns="94075" spcFirstLastPara="1" rIns="94075" wrap="square" tIns="94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26">
                <a:solidFill>
                  <a:schemeClr val="lt1"/>
                </a:solidFill>
              </a:rPr>
              <a:t>Entrenamiento de modelos IA (GPU / datasets)</a:t>
            </a:r>
            <a:br>
              <a:rPr lang="en-US" sz="926">
                <a:solidFill>
                  <a:schemeClr val="lt1"/>
                </a:solidFill>
              </a:rPr>
            </a:br>
            <a:endParaRPr sz="92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26">
                <a:solidFill>
                  <a:schemeClr val="lt1"/>
                </a:solidFill>
              </a:rPr>
              <a:t>Infraestructura de hosting (si se usan APIs)</a:t>
            </a:r>
            <a:br>
              <a:rPr lang="en-US" sz="926">
                <a:solidFill>
                  <a:schemeClr val="lt1"/>
                </a:solidFill>
              </a:rPr>
            </a:br>
            <a:endParaRPr sz="92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26">
                <a:solidFill>
                  <a:schemeClr val="lt1"/>
                </a:solidFill>
              </a:rPr>
              <a:t>Desarrollo y soporte técnico</a:t>
            </a:r>
            <a:br>
              <a:rPr lang="en-US" sz="926">
                <a:solidFill>
                  <a:schemeClr val="lt1"/>
                </a:solidFill>
              </a:rPr>
            </a:br>
            <a:endParaRPr sz="92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26">
                <a:solidFill>
                  <a:schemeClr val="lt1"/>
                </a:solidFill>
              </a:rPr>
              <a:t>Investigación y pruebas con usuarios</a:t>
            </a:r>
            <a:br>
              <a:rPr lang="en-US" sz="926">
                <a:solidFill>
                  <a:schemeClr val="lt1"/>
                </a:solidFill>
              </a:rPr>
            </a:br>
            <a:endParaRPr sz="92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26">
                <a:solidFill>
                  <a:schemeClr val="lt1"/>
                </a:solidFill>
              </a:rPr>
              <a:t>Marketing digital y alianzas institucionales</a:t>
            </a:r>
            <a:endParaRPr sz="92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">
              <a:solidFill>
                <a:schemeClr val="lt1"/>
              </a:solidFill>
            </a:endParaRPr>
          </a:p>
        </p:txBody>
      </p:sp>
      <p:graphicFrame>
        <p:nvGraphicFramePr>
          <p:cNvPr id="231" name="Google Shape;231;p9"/>
          <p:cNvGraphicFramePr/>
          <p:nvPr/>
        </p:nvGraphicFramePr>
        <p:xfrm>
          <a:off x="5135838" y="647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{E02121F1-8F44-4203-BB03-56C5AFB1BEBA}</a:tableStyleId>
              </a:tblPr>
              <a:tblGrid>
                <a:gridCol w="1161725"/>
                <a:gridCol w="1238550"/>
                <a:gridCol w="6889425"/>
              </a:tblGrid>
              <a:tr h="17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Plan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Precio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Funcion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Gratuita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$0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Lectura de texto, hora y clima, asistencia por voz,detector de billetes internet,</a:t>
                      </a: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 detección de objetos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de por vida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$7.000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Lectura general, contador de dinero, </a:t>
                      </a: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 detector de dinero offline ilimitado, detección de objetos avanzado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Instituciones (B2B)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A convenir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Licencias para centros educativos, municipalidades, fundaciones y hogares de adultos mayores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471f311a7_0_0"/>
          <p:cNvSpPr txBox="1"/>
          <p:nvPr/>
        </p:nvSpPr>
        <p:spPr>
          <a:xfrm>
            <a:off x="500150" y="477400"/>
            <a:ext cx="3000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Comparacion</a:t>
            </a:r>
            <a:endParaRPr sz="2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a471f311a7_0_0"/>
          <p:cNvSpPr txBox="1"/>
          <p:nvPr/>
        </p:nvSpPr>
        <p:spPr>
          <a:xfrm>
            <a:off x="3637175" y="543975"/>
            <a:ext cx="654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Comparación entre Seeing AI (app de Microsoft) y CellSay, ambas orientadas a brindar asistencia visual por voz para no videntes o con baja visión.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8" name="Google Shape;238;g3a471f311a7_0_0"/>
          <p:cNvSpPr/>
          <p:nvPr/>
        </p:nvSpPr>
        <p:spPr>
          <a:xfrm>
            <a:off x="12791398" y="7716001"/>
            <a:ext cx="1839000" cy="513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9" name="Google Shape;239;g3a471f311a7_0_0"/>
          <p:cNvGraphicFramePr/>
          <p:nvPr/>
        </p:nvGraphicFramePr>
        <p:xfrm>
          <a:off x="843825" y="151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{E02121F1-8F44-4203-BB03-56C5AFB1BEBA}</a:tableStyleId>
              </a:tblPr>
              <a:tblGrid>
                <a:gridCol w="4241800"/>
                <a:gridCol w="4241800"/>
                <a:gridCol w="4241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</a:rPr>
                        <a:t>Característica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Seeing AI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CellSayApp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Plataforma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iOS/Android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Android (inicial) — potencial expansión a iOS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Público objetivo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Personas con discapacidad visual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Personas con discapacidad visual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Reconocimiento de dinero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Sí — USD principalmente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</a:rPr>
                        <a:t>Sí — </a:t>
                      </a:r>
                      <a:r>
                        <a:rPr b="1" lang="en-US" sz="1100">
                          <a:solidFill>
                            <a:schemeClr val="lt1"/>
                          </a:solidFill>
                        </a:rPr>
                        <a:t>CLP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Reconocimiento de objetos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Si(no en tiempo real solo descripcion si se toma una foto y se analiza)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Si(semaforo, puerta, personas, elevadores, paso de cebra para exterior, interior es mas complejo)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Lectura de texto (OCR)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Sí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Sí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Uso sin Internet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</a:rPr>
                        <a:t>No</a:t>
                      </a:r>
                      <a:r>
                        <a:rPr lang="en-US" sz="1100">
                          <a:solidFill>
                            <a:schemeClr val="lt1"/>
                          </a:solidFill>
                        </a:rPr>
                        <a:t> — requiere conexión constante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No(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versión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gratuita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requerimiento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internet para ciertas funciones)/ Si(Version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premium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Interacción por voz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Sí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Sí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Personalización de accesibilidad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Media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Alta — controles de tamaño, voz, atajos, modo simplificado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Enfoque de diseño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General para América del Norte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Enfoque Latino — necesidades locales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Actualización de clima y hora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Sí — información contextual narrada por voz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Entrenamiento de modelos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Microsoft interno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Propio — Roboflow / YOLO / datasets latinoamericanos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Duración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de desarrollo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~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2014-2025(11 años aprox)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meses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" name="Google Shape;240;g3a471f311a7_0_0"/>
          <p:cNvSpPr txBox="1"/>
          <p:nvPr/>
        </p:nvSpPr>
        <p:spPr>
          <a:xfrm>
            <a:off x="968700" y="75627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Apple and Microsoft Built the Seeing-Eye Phone – Unsung Science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a577786e04_0_0" title="Billete 1us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985"/>
            <a:ext cx="1677950" cy="410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a577786e04_0_0" title="Video de WhatsApp 2025-11-18 a las 01.16.03_8622216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7940" y="170974"/>
            <a:ext cx="1751372" cy="410807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a577786e04_0_0"/>
          <p:cNvSpPr txBox="1"/>
          <p:nvPr/>
        </p:nvSpPr>
        <p:spPr>
          <a:xfrm>
            <a:off x="1358782" y="4430813"/>
            <a:ext cx="34248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000" lIns="88000" spcFirstLastPara="1" rIns="88000" wrap="square" tIns="8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7">
                <a:solidFill>
                  <a:schemeClr val="lt1"/>
                </a:solidFill>
              </a:rPr>
              <a:t>Billetes</a:t>
            </a:r>
            <a:endParaRPr sz="1347">
              <a:solidFill>
                <a:schemeClr val="lt1"/>
              </a:solidFill>
            </a:endParaRPr>
          </a:p>
        </p:txBody>
      </p:sp>
      <p:sp>
        <p:nvSpPr>
          <p:cNvPr id="248" name="Google Shape;248;g3a577786e04_0_0"/>
          <p:cNvSpPr txBox="1"/>
          <p:nvPr/>
        </p:nvSpPr>
        <p:spPr>
          <a:xfrm>
            <a:off x="7085790" y="4369328"/>
            <a:ext cx="34248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000" lIns="88000" spcFirstLastPara="1" rIns="88000" wrap="square" tIns="8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7">
                <a:solidFill>
                  <a:schemeClr val="lt1"/>
                </a:solidFill>
              </a:rPr>
              <a:t>Deteccion de objetos</a:t>
            </a:r>
            <a:endParaRPr sz="1347">
              <a:solidFill>
                <a:schemeClr val="lt1"/>
              </a:solidFill>
            </a:endParaRPr>
          </a:p>
        </p:txBody>
      </p:sp>
      <p:sp>
        <p:nvSpPr>
          <p:cNvPr id="249" name="Google Shape;249;g3a577786e04_0_0"/>
          <p:cNvSpPr txBox="1"/>
          <p:nvPr/>
        </p:nvSpPr>
        <p:spPr>
          <a:xfrm>
            <a:off x="11132500" y="3501200"/>
            <a:ext cx="3558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Lectura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g3a577786e04_0_0"/>
          <p:cNvSpPr txBox="1"/>
          <p:nvPr/>
        </p:nvSpPr>
        <p:spPr>
          <a:xfrm>
            <a:off x="9427080" y="4317036"/>
            <a:ext cx="34248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000" lIns="88000" spcFirstLastPara="1" rIns="88000" wrap="square" tIns="8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47">
              <a:solidFill>
                <a:schemeClr val="lt1"/>
              </a:solidFill>
            </a:endParaRPr>
          </a:p>
        </p:txBody>
      </p:sp>
      <p:pic>
        <p:nvPicPr>
          <p:cNvPr id="251" name="Google Shape;251;g3a577786e04_0_0" title="deteccion de objetos cellsay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46627" y="147150"/>
            <a:ext cx="1846218" cy="410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a577786e04_0_0" title="deteccion de objetos seeing ia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4545" y="170987"/>
            <a:ext cx="1846218" cy="410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a577786e04_0_0" title="deteccion de objetos seeing ia falla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0768" y="147149"/>
            <a:ext cx="1846218" cy="410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a577786e04_0_0" title="version premiun.mp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67105" y="170986"/>
            <a:ext cx="1846218" cy="410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a577786e04_0_0" title="lectura seeing ai.mp4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913350" y="3962151"/>
            <a:ext cx="1661100" cy="39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a577786e04_0_0" title="lectura cellsay.mp4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154250" y="3986525"/>
            <a:ext cx="1697700" cy="41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a577786e04_0_0"/>
          <p:cNvSpPr/>
          <p:nvPr/>
        </p:nvSpPr>
        <p:spPr>
          <a:xfrm>
            <a:off x="12856200" y="7741250"/>
            <a:ext cx="1661100" cy="3855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/>
          <p:nvPr/>
        </p:nvSpPr>
        <p:spPr>
          <a:xfrm>
            <a:off x="793790" y="736759"/>
            <a:ext cx="1068871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Conclusiones: Un Paso hacia la Inclusión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793790" y="1899166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CellSay demostró que la integración de </a:t>
            </a:r>
            <a:r>
              <a:rPr b="1" lang="en-US" sz="1750">
                <a:solidFill>
                  <a:srgbClr val="AC9EF5"/>
                </a:solidFill>
                <a:latin typeface="Inter"/>
                <a:ea typeface="Inter"/>
                <a:cs typeface="Inter"/>
                <a:sym typeface="Inter"/>
              </a:rPr>
              <a:t>visión artificial (YOLOv8), OCR y síntesis de voz</a:t>
            </a: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puede mejorar significativamente la autonomía y movilidad de personas con discapacidad visual. El enfoque incremental de Scrum permitió priorizar las funciones de mayor valor, logrando un MVP funcional en el Sprint 5.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793790" y="3243024"/>
            <a:ext cx="4196358" cy="2758559"/>
          </a:xfrm>
          <a:prstGeom prst="roundRect">
            <a:avLst>
              <a:gd fmla="val 1233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1020604" y="34698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Viabilidad Técnica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1020604" y="3960257"/>
            <a:ext cx="374273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aplicación funciona eficazmente en dispositivos móviles, procesando información visual en tiempo real con respuestas precisas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5216962" y="3243024"/>
            <a:ext cx="4196358" cy="2758559"/>
          </a:xfrm>
          <a:prstGeom prst="roundRect">
            <a:avLst>
              <a:gd fmla="val 1233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5443776" y="3469838"/>
            <a:ext cx="34506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Sostenibilidad Económica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5443776" y="3960257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 modelo </a:t>
            </a:r>
            <a:r>
              <a:rPr lang="en-US" sz="1750">
                <a:latin typeface="Inter"/>
                <a:ea typeface="Inter"/>
                <a:cs typeface="Inter"/>
                <a:sym typeface="Inter"/>
              </a:rPr>
              <a:t>de negocio</a:t>
            </a:r>
            <a:r>
              <a:rPr lang="en-US" sz="17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garantiza acceso universal mientras genera ingresos para el desarrollo continuo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9640133" y="3243024"/>
            <a:ext cx="4196358" cy="2758559"/>
          </a:xfrm>
          <a:prstGeom prst="roundRect">
            <a:avLst>
              <a:gd fmla="val 1233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9866948" y="34698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Impacto Social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9866948" y="3960257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Solución escalable orientada a la inclusión, accesibilidad y autonomía de un sector vulnerable de la población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1133951" y="6511885"/>
            <a:ext cx="127026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CellSay tiene el potencial de convertirse en una herramienta transformadora que empodere a miles de personas con discapacidad visual, brindándoles mayor independencia y calidad de vida.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793790" y="6256734"/>
            <a:ext cx="30480" cy="1236107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12678310" y="7613151"/>
            <a:ext cx="1839074" cy="513707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7" name="Google Shape;2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2079" y="7102394"/>
            <a:ext cx="146209" cy="11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46afc4617_0_13"/>
          <p:cNvSpPr/>
          <p:nvPr/>
        </p:nvSpPr>
        <p:spPr>
          <a:xfrm>
            <a:off x="12523300" y="7774701"/>
            <a:ext cx="1983000" cy="3990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g3a46afc4617_0_13"/>
          <p:cNvSpPr/>
          <p:nvPr/>
        </p:nvSpPr>
        <p:spPr>
          <a:xfrm>
            <a:off x="1186018" y="836750"/>
            <a:ext cx="2677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Indice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g3a46afc4617_0_13"/>
          <p:cNvSpPr/>
          <p:nvPr/>
        </p:nvSpPr>
        <p:spPr>
          <a:xfrm>
            <a:off x="1186025" y="2284400"/>
            <a:ext cx="4488000" cy="4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5295" lvl="0" marL="346212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61"/>
              <a:buFont typeface="Inter"/>
              <a:buChar char="•"/>
            </a:pPr>
            <a:r>
              <a:rPr b="1" lang="en-US" sz="2261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  <a:endParaRPr b="1" sz="2261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35295" lvl="0" marL="346212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61"/>
              <a:buFont typeface="Inter"/>
              <a:buChar char="•"/>
            </a:pPr>
            <a:r>
              <a:rPr b="1" lang="en-US" sz="2261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Solución</a:t>
            </a:r>
            <a:endParaRPr b="1" sz="2261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35295" lvl="0" marL="346212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61"/>
              <a:buFont typeface="Inter"/>
              <a:buChar char="•"/>
            </a:pPr>
            <a:r>
              <a:rPr b="1" lang="en-US" sz="2261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Arquitectura</a:t>
            </a:r>
            <a:endParaRPr b="1" sz="2261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35295" lvl="0" marL="346212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61"/>
              <a:buFont typeface="Inter"/>
              <a:buChar char="•"/>
            </a:pPr>
            <a:r>
              <a:rPr b="1" lang="en-US" sz="2261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Objetivo General</a:t>
            </a:r>
            <a:endParaRPr b="1" sz="2261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35295" lvl="0" marL="346212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61"/>
              <a:buFont typeface="Inter"/>
              <a:buChar char="•"/>
            </a:pPr>
            <a:r>
              <a:rPr b="1" lang="en-US" sz="2261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Objetivos Especificos</a:t>
            </a:r>
            <a:endParaRPr b="1" sz="2261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35295" lvl="0" marL="346212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61"/>
              <a:buFont typeface="Inter"/>
              <a:buChar char="•"/>
            </a:pPr>
            <a:r>
              <a:rPr b="1" lang="en-US" sz="2261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Metodologia</a:t>
            </a:r>
            <a:endParaRPr b="1" sz="2261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35295" lvl="0" marL="346212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61"/>
              <a:buFont typeface="Inter"/>
              <a:buChar char="•"/>
            </a:pPr>
            <a:r>
              <a:rPr b="1" lang="en-US" sz="2261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Modelo Canvas</a:t>
            </a:r>
            <a:endParaRPr b="1" sz="2261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35295" lvl="0" marL="346212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61"/>
              <a:buFont typeface="Inter"/>
              <a:buChar char="•"/>
            </a:pPr>
            <a:r>
              <a:rPr b="1" lang="en-US" sz="2261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Comparacion</a:t>
            </a:r>
            <a:endParaRPr b="1" sz="2261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35295" lvl="0" marL="346212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61"/>
              <a:buFont typeface="Inter"/>
              <a:buChar char="•"/>
            </a:pPr>
            <a:r>
              <a:rPr b="1" lang="en-US" sz="2261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Conclusión</a:t>
            </a:r>
            <a:endParaRPr b="1" sz="2261">
              <a:solidFill>
                <a:srgbClr val="D6D9D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62" name="Google Shape;62;g3a46afc4617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6750" y="0"/>
            <a:ext cx="585365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/>
          <p:nvPr/>
        </p:nvSpPr>
        <p:spPr>
          <a:xfrm>
            <a:off x="793790" y="892612"/>
            <a:ext cx="786288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El Problema que Enfrentamos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6239828" y="2145625"/>
            <a:ext cx="760428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Las personas con discapacidad visual enfrentan barreras significativas que limitan su autonomía diaria. La movilidad independiente y la interacción con el entorno representan desafíos constantes que afectan su calidad de vida.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6239828" y="3801308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Necesitan apoyo tecnológico innovador que les permita: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6239828" y="4368284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Desplazarse de forma segura por espacios públicos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6239828" y="4810482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Reconocer objetos y obstáculos en tiempo real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6239828" y="5252680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Leer señales, carteles y textos del entorno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6239828" y="5694878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Identificar elementos cotidianos como billetes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2678310" y="7613151"/>
            <a:ext cx="1839074" cy="513707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00" y="1910225"/>
            <a:ext cx="5249494" cy="25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25" y="4677856"/>
            <a:ext cx="5533070" cy="1867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470" y="6137081"/>
            <a:ext cx="6007838" cy="186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98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>
            <a:off x="670441" y="3182327"/>
            <a:ext cx="57174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3750"/>
              <a:buFont typeface="DM Sans Medium"/>
              <a:buNone/>
            </a:pPr>
            <a:r>
              <a:rPr lang="en-US" sz="37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Nuestra Solución: CellSay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670441" y="4056321"/>
            <a:ext cx="78030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500"/>
              <a:buFont typeface="Inter"/>
              <a:buNone/>
            </a:pPr>
            <a:r>
              <a:rPr lang="en-US" sz="15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CellSay es una aplicación móvil innovadora desarrollada con </a:t>
            </a:r>
            <a:r>
              <a:rPr b="1" lang="en-US" sz="15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Flutter</a:t>
            </a:r>
            <a:r>
              <a:rPr lang="en-US" sz="15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, que integra tecnologías de inteligencia artificial para asistir a personas con discapacidad visual en su vida cotidiana.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/>
          <p:nvPr/>
        </p:nvSpPr>
        <p:spPr>
          <a:xfrm>
            <a:off x="6131332" y="497986"/>
            <a:ext cx="7509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3750"/>
              <a:buFont typeface="DM Sans Medium"/>
              <a:buNone/>
            </a:pPr>
            <a:r>
              <a:rPr lang="en-US" sz="37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Arquitectura Técnica del Sistema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2791398" y="7716001"/>
            <a:ext cx="1839000" cy="513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10274774" y="1239826"/>
            <a:ext cx="1684200" cy="1593300"/>
          </a:xfrm>
          <a:prstGeom prst="roundRect">
            <a:avLst>
              <a:gd fmla="val 1590890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11282774" y="6361676"/>
            <a:ext cx="1684200" cy="1593300"/>
          </a:xfrm>
          <a:prstGeom prst="roundRect">
            <a:avLst>
              <a:gd fmla="val 1590890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290774" y="1239826"/>
            <a:ext cx="1684200" cy="1593300"/>
          </a:xfrm>
          <a:prstGeom prst="roundRect">
            <a:avLst>
              <a:gd fmla="val 1590890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10274787" y="2954576"/>
            <a:ext cx="1684200" cy="1593300"/>
          </a:xfrm>
          <a:prstGeom prst="roundRect">
            <a:avLst>
              <a:gd fmla="val 1590890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11282774" y="4669326"/>
            <a:ext cx="1684200" cy="1593300"/>
          </a:xfrm>
          <a:prstGeom prst="roundRect">
            <a:avLst>
              <a:gd fmla="val 1590890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6" title="flutter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5538" y="6568987"/>
            <a:ext cx="1178674" cy="117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 title="tensorflow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7539" y="1411738"/>
            <a:ext cx="1178675" cy="124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" title="ic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23274" y="148270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6" title="her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13112" y="3161888"/>
            <a:ext cx="1407541" cy="117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" title="image_processing20210616-17152-1xoy0c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73312" y="4814413"/>
            <a:ext cx="1303126" cy="130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 txBox="1"/>
          <p:nvPr/>
        </p:nvSpPr>
        <p:spPr>
          <a:xfrm>
            <a:off x="6602588" y="1767075"/>
            <a:ext cx="255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Capa de Vision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6602600" y="3524650"/>
            <a:ext cx="4029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850"/>
              <a:buFont typeface="DM Sans Medium"/>
              <a:buNone/>
            </a:pPr>
            <a:r>
              <a:rPr lang="en-US"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Capa de Reconocimiento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6602600" y="5259725"/>
            <a:ext cx="4074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850"/>
              <a:buFont typeface="DM Sans Medium"/>
              <a:buNone/>
            </a:pPr>
            <a:r>
              <a:rPr lang="en-US"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Capa de Comunicación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6602600" y="6952063"/>
            <a:ext cx="3058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850"/>
              <a:buFont typeface="DM Sans Medium"/>
              <a:buNone/>
            </a:pPr>
            <a:r>
              <a:rPr lang="en-US"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Aplicación</a:t>
            </a:r>
            <a:r>
              <a:rPr lang="en-US"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r>
              <a:rPr lang="en-US"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Móvil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2290787" y="2954576"/>
            <a:ext cx="1684200" cy="1593300"/>
          </a:xfrm>
          <a:prstGeom prst="roundRect">
            <a:avLst>
              <a:gd fmla="val 1590890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6" title="1_RS_3eHEWGU5yZW2c2o3oJw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29100" y="3293775"/>
            <a:ext cx="1407550" cy="914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0f31ed904_1_0"/>
          <p:cNvSpPr txBox="1"/>
          <p:nvPr/>
        </p:nvSpPr>
        <p:spPr>
          <a:xfrm>
            <a:off x="513925" y="254025"/>
            <a:ext cx="209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Diagrama Arquitectura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g390f31ed904_1_0"/>
          <p:cNvSpPr/>
          <p:nvPr/>
        </p:nvSpPr>
        <p:spPr>
          <a:xfrm>
            <a:off x="12791398" y="7716001"/>
            <a:ext cx="1839000" cy="513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390f31ed90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900" y="1069700"/>
            <a:ext cx="9162501" cy="629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/>
          <p:nvPr/>
        </p:nvSpPr>
        <p:spPr>
          <a:xfrm>
            <a:off x="534450" y="1521975"/>
            <a:ext cx="80751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8900"/>
              <a:buFont typeface="DM Sans Medium"/>
              <a:buNone/>
            </a:pPr>
            <a:r>
              <a:rPr lang="en-US" sz="80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 General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793790" y="3656872"/>
            <a:ext cx="75564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Desarrollar una aplicación móvil de asistencia innovadora que mejore significativamente la </a:t>
            </a:r>
            <a:r>
              <a:rPr b="1" lang="en-US" sz="1750">
                <a:solidFill>
                  <a:srgbClr val="AC9EF5"/>
                </a:solidFill>
                <a:latin typeface="Inter"/>
                <a:ea typeface="Inter"/>
                <a:cs typeface="Inter"/>
                <a:sym typeface="Inter"/>
              </a:rPr>
              <a:t>autonomía y movilidad</a:t>
            </a: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de personas con discapacidad visual mediante el uso de tecnologías de visión artificial y procesamiento inteligente de voz.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793790" y="5351658"/>
            <a:ext cx="75564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Esta solución busca independizar a los usuarios, proporcionándoles herramientas tecnológicas que </a:t>
            </a: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transforman</a:t>
            </a: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su experiencia diaria y les permitan interactuar con su entorno de manera más segura e independiente.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793790" y="1323142"/>
            <a:ext cx="92519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Objetivos Específicos del Proyecto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DM Sans Light"/>
              <a:buNone/>
            </a:pPr>
            <a:r>
              <a:rPr lang="en-US" sz="1750">
                <a:solidFill>
                  <a:srgbClr val="D6D9D7"/>
                </a:solidFill>
                <a:latin typeface="DM Sans Light"/>
                <a:ea typeface="DM Sans Light"/>
                <a:cs typeface="DM Sans Light"/>
                <a:sym typeface="DM Sans Light"/>
              </a:rPr>
              <a:t>01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793790" y="2840593"/>
            <a:ext cx="6407944" cy="3048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93790" y="3014901"/>
            <a:ext cx="34730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Detección en Tiempo Real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793790" y="3505319"/>
            <a:ext cx="640794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Integrar un sistema robusto de detección de objetos que identifique obstáculos, señales y elementos del entorno mediante la cámara del dispositivo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7428554" y="2485550"/>
            <a:ext cx="645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DM Sans Light"/>
              <a:buNone/>
            </a:pPr>
            <a:r>
              <a:rPr lang="en-US" sz="1750">
                <a:solidFill>
                  <a:srgbClr val="D6D9D7"/>
                </a:solidFill>
                <a:latin typeface="DM Sans Light"/>
                <a:ea typeface="DM Sans Light"/>
                <a:cs typeface="DM Sans Light"/>
                <a:sym typeface="DM Sans Light"/>
              </a:rPr>
              <a:t>02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7428548" y="2840593"/>
            <a:ext cx="6408063" cy="3048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7428548" y="3014901"/>
            <a:ext cx="439400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Lectura de Texto con Voz Natural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7428548" y="3505319"/>
            <a:ext cx="64080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Implementar tecnología OCR combinada con síntesis de voz para convertir textos escritos en audio claro y comprensible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3817" y="4990848"/>
            <a:ext cx="607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DM Sans Light"/>
              <a:buNone/>
            </a:pPr>
            <a:r>
              <a:rPr lang="en-US" sz="1750">
                <a:solidFill>
                  <a:srgbClr val="D6D9D7"/>
                </a:solidFill>
                <a:latin typeface="DM Sans Light"/>
                <a:ea typeface="DM Sans Light"/>
                <a:cs typeface="DM Sans Light"/>
                <a:sym typeface="DM Sans Light"/>
              </a:rPr>
              <a:t>03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AC9E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793790" y="5520214"/>
            <a:ext cx="362152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Reconocimiento de Billetes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Desarrollar funcionalidad específica para identificar y anunciar billetes chilenos mediante visión por computadora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2678310" y="7613151"/>
            <a:ext cx="1839074" cy="513707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409448" y="416600"/>
            <a:ext cx="7373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300"/>
              <a:buFont typeface="DM Sans Medium"/>
              <a:buNone/>
            </a:pPr>
            <a:r>
              <a:rPr lang="en-US" sz="23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Metodologia </a:t>
            </a:r>
            <a:r>
              <a:rPr lang="en-US" sz="23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Ágil: Product Backlog y Sprints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409456" y="828913"/>
            <a:ext cx="1754743" cy="21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1350"/>
              <a:buFont typeface="DM Sans Medium"/>
              <a:buNone/>
            </a:pPr>
            <a:r>
              <a:rPr lang="en-US" sz="135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Product Backlog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1943100" y="1983938"/>
            <a:ext cx="1438870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300"/>
              <a:buFont typeface="DM Sans Medium"/>
              <a:buNone/>
            </a:pPr>
            <a:r>
              <a:rPr lang="en-US"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67%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223" y="1252776"/>
            <a:ext cx="1754743" cy="1754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1931432" y="3153608"/>
            <a:ext cx="1462326" cy="182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150"/>
              <a:buFont typeface="DM Sans Medium"/>
              <a:buNone/>
            </a:pPr>
            <a:r>
              <a:rPr lang="en-US" sz="14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Completadas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409456" y="3406497"/>
            <a:ext cx="4506278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900"/>
              <a:buFont typeface="Inter"/>
              <a:buNone/>
            </a:pPr>
            <a:r>
              <a:rPr lang="en-US" sz="12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12 historias de usuario finalizadas (CS-1 a CS-18)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6595586" y="1983938"/>
            <a:ext cx="1438870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300"/>
              <a:buFont typeface="DM Sans Medium"/>
              <a:buNone/>
            </a:pPr>
            <a:r>
              <a:rPr lang="en-US" sz="230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33%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8" name="Google Shape;1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7709" y="1252776"/>
            <a:ext cx="1754743" cy="1754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6583918" y="3153608"/>
            <a:ext cx="1462326" cy="182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150"/>
              <a:buFont typeface="DM Sans Medium"/>
              <a:buNone/>
            </a:pPr>
            <a:r>
              <a:rPr lang="en-US" sz="14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Eliminadas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5061942" y="3406497"/>
            <a:ext cx="4506397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900"/>
              <a:buFont typeface="Inter"/>
              <a:buNone/>
            </a:pPr>
            <a:r>
              <a:rPr lang="en-US" sz="12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6 historias descartadas por tiempo y alcance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7307580" y="4320183"/>
            <a:ext cx="15240" cy="3492698"/>
          </a:xfrm>
          <a:prstGeom prst="roundRect">
            <a:avLst>
              <a:gd fmla="val 11514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6847999" y="4444127"/>
            <a:ext cx="350877" cy="15240"/>
          </a:xfrm>
          <a:prstGeom prst="roundRect">
            <a:avLst>
              <a:gd fmla="val 11514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7183636" y="4320183"/>
            <a:ext cx="263128" cy="263128"/>
          </a:xfrm>
          <a:prstGeom prst="roundRect">
            <a:avLst>
              <a:gd fmla="val 6669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7227510" y="4342090"/>
            <a:ext cx="175379" cy="21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DM Sans Medium"/>
              <a:buNone/>
            </a:pPr>
            <a:r>
              <a:rPr lang="en-US" sz="16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5268039" y="4360307"/>
            <a:ext cx="1462326" cy="182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150"/>
              <a:buFont typeface="DM Sans Medium"/>
              <a:buNone/>
            </a:pPr>
            <a:r>
              <a:rPr lang="en-US" sz="14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Sprint 1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409456" y="4613196"/>
            <a:ext cx="6320909" cy="374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900"/>
              <a:buFont typeface="Inter"/>
              <a:buNone/>
            </a:pPr>
            <a:r>
              <a:rPr lang="en-US" sz="12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Funciones base: detección de objetos, reconocimiento de semáforos, anuncio de hora, síntesis de voz y consulta del clima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7431524" y="5146000"/>
            <a:ext cx="350877" cy="15240"/>
          </a:xfrm>
          <a:prstGeom prst="roundRect">
            <a:avLst>
              <a:gd fmla="val 11514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7183636" y="5022056"/>
            <a:ext cx="263128" cy="263128"/>
          </a:xfrm>
          <a:prstGeom prst="roundRect">
            <a:avLst>
              <a:gd fmla="val 6669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7227510" y="5043964"/>
            <a:ext cx="175379" cy="21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DM Sans Medium"/>
              <a:buNone/>
            </a:pPr>
            <a:r>
              <a:rPr lang="en-US" sz="16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7900035" y="5062180"/>
            <a:ext cx="1462326" cy="182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150"/>
              <a:buFont typeface="DM Sans Medium"/>
              <a:buNone/>
            </a:pPr>
            <a:r>
              <a:rPr lang="en-US" sz="14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Sprint 2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7900035" y="5315069"/>
            <a:ext cx="6320909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900"/>
              <a:buFont typeface="Inter"/>
              <a:buNone/>
            </a:pPr>
            <a:r>
              <a:rPr lang="en-US" sz="12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Control por comandos de voz y funcionalidad para repetir instrucciones bajo demanda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6847999" y="5750957"/>
            <a:ext cx="350877" cy="15240"/>
          </a:xfrm>
          <a:prstGeom prst="roundRect">
            <a:avLst>
              <a:gd fmla="val 11514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7183636" y="5627013"/>
            <a:ext cx="263128" cy="263128"/>
          </a:xfrm>
          <a:prstGeom prst="roundRect">
            <a:avLst>
              <a:gd fmla="val 6669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7227510" y="5648920"/>
            <a:ext cx="175379" cy="21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DM Sans Medium"/>
              <a:buNone/>
            </a:pPr>
            <a:r>
              <a:rPr lang="en-US" sz="16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5268039" y="5667137"/>
            <a:ext cx="1462326" cy="182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150"/>
              <a:buFont typeface="DM Sans Medium"/>
              <a:buNone/>
            </a:pPr>
            <a:r>
              <a:rPr lang="en-US" sz="14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Sprint 3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409456" y="5920026"/>
            <a:ext cx="6320909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900"/>
              <a:buFont typeface="Inter"/>
              <a:buNone/>
            </a:pPr>
            <a:r>
              <a:rPr lang="en-US" sz="12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Reconocimiento de dinero, alertas de conexión a internet y verificación de estado de cámara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7431524" y="6355913"/>
            <a:ext cx="350877" cy="15240"/>
          </a:xfrm>
          <a:prstGeom prst="roundRect">
            <a:avLst>
              <a:gd fmla="val 11514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7183636" y="6231969"/>
            <a:ext cx="263128" cy="263128"/>
          </a:xfrm>
          <a:prstGeom prst="roundRect">
            <a:avLst>
              <a:gd fmla="val 6669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7227510" y="6253877"/>
            <a:ext cx="175379" cy="21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DM Sans Medium"/>
              <a:buNone/>
            </a:pPr>
            <a:r>
              <a:rPr lang="en-US" sz="16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7900035" y="6272093"/>
            <a:ext cx="1462326" cy="182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150"/>
              <a:buFont typeface="DM Sans Medium"/>
              <a:buNone/>
            </a:pPr>
            <a:r>
              <a:rPr lang="en-US" sz="14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Sprint 4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7900035" y="6524982"/>
            <a:ext cx="6320909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900"/>
              <a:buFont typeface="Inter"/>
              <a:buNone/>
            </a:pPr>
            <a:r>
              <a:rPr lang="en-US" sz="12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Integración completa de YOLOv8 con síntesis de voz e inicio del desarrollo de OCR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847999" y="6960870"/>
            <a:ext cx="350877" cy="15240"/>
          </a:xfrm>
          <a:prstGeom prst="roundRect">
            <a:avLst>
              <a:gd fmla="val 11514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7183636" y="6836926"/>
            <a:ext cx="263128" cy="263128"/>
          </a:xfrm>
          <a:prstGeom prst="roundRect">
            <a:avLst>
              <a:gd fmla="val 6669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7227510" y="6858833"/>
            <a:ext cx="175379" cy="219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350"/>
              <a:buFont typeface="DM Sans Medium"/>
              <a:buNone/>
            </a:pPr>
            <a:r>
              <a:rPr lang="en-US" sz="16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5268039" y="6877050"/>
            <a:ext cx="1462326" cy="182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150"/>
              <a:buFont typeface="DM Sans Medium"/>
              <a:buNone/>
            </a:pPr>
            <a:r>
              <a:rPr lang="en-US" sz="1450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Sprint 5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409456" y="7129939"/>
            <a:ext cx="6320909" cy="18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900"/>
              <a:buFont typeface="Inter"/>
              <a:buNone/>
            </a:pPr>
            <a:r>
              <a:rPr lang="en-US" sz="1200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Finalización de OCR, gestión de documentación y entrega del MVP funcional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12678310" y="7613151"/>
            <a:ext cx="1839074" cy="513707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9490200" y="1171500"/>
            <a:ext cx="4311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300"/>
              <a:buFont typeface="DM Sans Medium"/>
              <a:buNone/>
            </a:pPr>
            <a:r>
              <a:rPr lang="en-US" sz="21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Método</a:t>
            </a:r>
            <a:r>
              <a:rPr lang="en-US" sz="21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de </a:t>
            </a:r>
            <a:r>
              <a:rPr lang="en-US" sz="2100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Priorización : MoSCoW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9362350" y="1930175"/>
            <a:ext cx="1038600" cy="98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"/>
          <p:cNvSpPr/>
          <p:nvPr/>
        </p:nvSpPr>
        <p:spPr>
          <a:xfrm>
            <a:off x="10553225" y="1930175"/>
            <a:ext cx="1038600" cy="980700"/>
          </a:xfrm>
          <a:prstGeom prst="roundRect">
            <a:avLst>
              <a:gd fmla="val 16667" name="adj"/>
            </a:avLst>
          </a:prstGeom>
          <a:solidFill>
            <a:srgbClr val="7DCEA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"/>
          <p:cNvSpPr/>
          <p:nvPr/>
        </p:nvSpPr>
        <p:spPr>
          <a:xfrm>
            <a:off x="11744100" y="1930175"/>
            <a:ext cx="1038600" cy="980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12934975" y="1930175"/>
            <a:ext cx="1038600" cy="980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9485475" y="2097275"/>
            <a:ext cx="80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Mo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10846025" y="2097275"/>
            <a:ext cx="45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S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11917350" y="2097275"/>
            <a:ext cx="80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Co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13165963" y="2097275"/>
            <a:ext cx="80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W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8276411" y="7059808"/>
            <a:ext cx="4506300" cy="684000"/>
          </a:xfrm>
          <a:prstGeom prst="roundRect">
            <a:avLst>
              <a:gd fmla="val 2565" name="adj"/>
            </a:avLst>
          </a:prstGeom>
          <a:solidFill>
            <a:srgbClr val="11074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656458" y="7205898"/>
            <a:ext cx="400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None/>
            </a:pP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Nota importante:</a:t>
            </a: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 historia CS-12 (OCR) fue arrastrada del Sprint 4 al Sprint 5 para garantizar su correcta implementación.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2025-11-11T14:31:15Z</dcterms:created>
</cp:coreProperties>
</file>